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448" r:id="rId4"/>
    <p:sldId id="451" r:id="rId5"/>
    <p:sldId id="452" r:id="rId6"/>
    <p:sldId id="453" r:id="rId7"/>
    <p:sldId id="45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44C987-0C1F-4E3F-87E1-6719A3B3CAA8}" v="5" dt="2024-10-18T20:09:11.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FB826-C468-4419-81E6-E5CCB37BEBF9}" type="datetimeFigureOut">
              <a:rPr lang="en-US" smtClean="0"/>
              <a:t>10/22/24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E10A5-648A-4A94-A15F-4800B0D35CFF}" type="slidenum">
              <a:rPr lang="en-US" smtClean="0"/>
              <a:t>‹#›</a:t>
            </a:fld>
            <a:endParaRPr lang="en-US"/>
          </a:p>
        </p:txBody>
      </p:sp>
    </p:spTree>
    <p:extLst>
      <p:ext uri="{BB962C8B-B14F-4D97-AF65-F5344CB8AC3E}">
        <p14:creationId xmlns:p14="http://schemas.microsoft.com/office/powerpoint/2010/main" val="81316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0F42B-FC86-4D4C-AE37-2A097726C339}" type="slidenum">
              <a:rPr lang="en-US" smtClean="0"/>
              <a:t>1</a:t>
            </a:fld>
            <a:endParaRPr lang="en-US"/>
          </a:p>
        </p:txBody>
      </p:sp>
    </p:spTree>
    <p:extLst>
      <p:ext uri="{BB962C8B-B14F-4D97-AF65-F5344CB8AC3E}">
        <p14:creationId xmlns:p14="http://schemas.microsoft.com/office/powerpoint/2010/main" val="765269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0F42B-FC86-4D4C-AE37-2A097726C339}" type="slidenum">
              <a:rPr lang="en-US" smtClean="0"/>
              <a:t>4</a:t>
            </a:fld>
            <a:endParaRPr lang="en-US"/>
          </a:p>
        </p:txBody>
      </p:sp>
    </p:spTree>
    <p:extLst>
      <p:ext uri="{BB962C8B-B14F-4D97-AF65-F5344CB8AC3E}">
        <p14:creationId xmlns:p14="http://schemas.microsoft.com/office/powerpoint/2010/main" val="367916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9CA32-EF82-53D2-B2A0-552C4409C0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A9BBBD-5C30-623F-6631-3F34F72283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DCBB08-641D-F193-C820-8516346654B6}"/>
              </a:ext>
            </a:extLst>
          </p:cNvPr>
          <p:cNvSpPr>
            <a:spLocks noGrp="1"/>
          </p:cNvSpPr>
          <p:nvPr>
            <p:ph type="dt" sz="half" idx="10"/>
          </p:nvPr>
        </p:nvSpPr>
        <p:spPr/>
        <p:txBody>
          <a:bodyPr/>
          <a:lstStyle/>
          <a:p>
            <a:fld id="{A2B1C358-AB40-4FE0-9193-B506748357BC}" type="datetimeFigureOut">
              <a:rPr lang="en-US" smtClean="0"/>
              <a:t>10/22/24</a:t>
            </a:fld>
            <a:endParaRPr lang="en-US"/>
          </a:p>
        </p:txBody>
      </p:sp>
      <p:sp>
        <p:nvSpPr>
          <p:cNvPr id="5" name="Footer Placeholder 4">
            <a:extLst>
              <a:ext uri="{FF2B5EF4-FFF2-40B4-BE49-F238E27FC236}">
                <a16:creationId xmlns:a16="http://schemas.microsoft.com/office/drawing/2014/main" id="{044CBD23-CC4A-2080-124D-EEBF67695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DCD18-B535-0294-E6B1-597203195AF3}"/>
              </a:ext>
            </a:extLst>
          </p:cNvPr>
          <p:cNvSpPr>
            <a:spLocks noGrp="1"/>
          </p:cNvSpPr>
          <p:nvPr>
            <p:ph type="sldNum" sz="quarter" idx="12"/>
          </p:nvPr>
        </p:nvSpPr>
        <p:spPr/>
        <p:txBody>
          <a:bodyPr/>
          <a:lstStyle/>
          <a:p>
            <a:fld id="{0F85AAC7-1D5C-4CFA-A5B4-BB6E8E36EE01}" type="slidenum">
              <a:rPr lang="en-US" smtClean="0"/>
              <a:t>‹#›</a:t>
            </a:fld>
            <a:endParaRPr lang="en-US"/>
          </a:p>
        </p:txBody>
      </p:sp>
    </p:spTree>
    <p:extLst>
      <p:ext uri="{BB962C8B-B14F-4D97-AF65-F5344CB8AC3E}">
        <p14:creationId xmlns:p14="http://schemas.microsoft.com/office/powerpoint/2010/main" val="30663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8D98-84D3-8B13-C35F-84C770B5E6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427427-CB2F-94B7-E4E5-A7AF82F716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0AC94-3A17-F4DF-AAA5-42E3D98B7C1F}"/>
              </a:ext>
            </a:extLst>
          </p:cNvPr>
          <p:cNvSpPr>
            <a:spLocks noGrp="1"/>
          </p:cNvSpPr>
          <p:nvPr>
            <p:ph type="dt" sz="half" idx="10"/>
          </p:nvPr>
        </p:nvSpPr>
        <p:spPr/>
        <p:txBody>
          <a:bodyPr/>
          <a:lstStyle/>
          <a:p>
            <a:fld id="{A2B1C358-AB40-4FE0-9193-B506748357BC}" type="datetimeFigureOut">
              <a:rPr lang="en-US" smtClean="0"/>
              <a:t>10/22/24</a:t>
            </a:fld>
            <a:endParaRPr lang="en-US"/>
          </a:p>
        </p:txBody>
      </p:sp>
      <p:sp>
        <p:nvSpPr>
          <p:cNvPr id="5" name="Footer Placeholder 4">
            <a:extLst>
              <a:ext uri="{FF2B5EF4-FFF2-40B4-BE49-F238E27FC236}">
                <a16:creationId xmlns:a16="http://schemas.microsoft.com/office/drawing/2014/main" id="{182701E0-207D-E61D-40AA-DF7FF7A13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4E994-4F48-22E3-E9E8-70B09289E4FC}"/>
              </a:ext>
            </a:extLst>
          </p:cNvPr>
          <p:cNvSpPr>
            <a:spLocks noGrp="1"/>
          </p:cNvSpPr>
          <p:nvPr>
            <p:ph type="sldNum" sz="quarter" idx="12"/>
          </p:nvPr>
        </p:nvSpPr>
        <p:spPr/>
        <p:txBody>
          <a:bodyPr/>
          <a:lstStyle/>
          <a:p>
            <a:fld id="{0F85AAC7-1D5C-4CFA-A5B4-BB6E8E36EE01}" type="slidenum">
              <a:rPr lang="en-US" smtClean="0"/>
              <a:t>‹#›</a:t>
            </a:fld>
            <a:endParaRPr lang="en-US"/>
          </a:p>
        </p:txBody>
      </p:sp>
    </p:spTree>
    <p:extLst>
      <p:ext uri="{BB962C8B-B14F-4D97-AF65-F5344CB8AC3E}">
        <p14:creationId xmlns:p14="http://schemas.microsoft.com/office/powerpoint/2010/main" val="378661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2C09D-FE2D-D628-AECD-B67DCF315D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5245BC-B17B-6E1B-71AF-40EFBA6B91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282F0-DA25-7F08-309A-0ED845EEF7E3}"/>
              </a:ext>
            </a:extLst>
          </p:cNvPr>
          <p:cNvSpPr>
            <a:spLocks noGrp="1"/>
          </p:cNvSpPr>
          <p:nvPr>
            <p:ph type="dt" sz="half" idx="10"/>
          </p:nvPr>
        </p:nvSpPr>
        <p:spPr/>
        <p:txBody>
          <a:bodyPr/>
          <a:lstStyle/>
          <a:p>
            <a:fld id="{A2B1C358-AB40-4FE0-9193-B506748357BC}" type="datetimeFigureOut">
              <a:rPr lang="en-US" smtClean="0"/>
              <a:t>10/22/24</a:t>
            </a:fld>
            <a:endParaRPr lang="en-US"/>
          </a:p>
        </p:txBody>
      </p:sp>
      <p:sp>
        <p:nvSpPr>
          <p:cNvPr id="5" name="Footer Placeholder 4">
            <a:extLst>
              <a:ext uri="{FF2B5EF4-FFF2-40B4-BE49-F238E27FC236}">
                <a16:creationId xmlns:a16="http://schemas.microsoft.com/office/drawing/2014/main" id="{784B884E-1C16-C7D8-255C-BC678EA91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90D5D-A6EB-B82B-3367-6E2D1E2FD2BE}"/>
              </a:ext>
            </a:extLst>
          </p:cNvPr>
          <p:cNvSpPr>
            <a:spLocks noGrp="1"/>
          </p:cNvSpPr>
          <p:nvPr>
            <p:ph type="sldNum" sz="quarter" idx="12"/>
          </p:nvPr>
        </p:nvSpPr>
        <p:spPr/>
        <p:txBody>
          <a:bodyPr/>
          <a:lstStyle/>
          <a:p>
            <a:fld id="{0F85AAC7-1D5C-4CFA-A5B4-BB6E8E36EE01}" type="slidenum">
              <a:rPr lang="en-US" smtClean="0"/>
              <a:t>‹#›</a:t>
            </a:fld>
            <a:endParaRPr lang="en-US"/>
          </a:p>
        </p:txBody>
      </p:sp>
    </p:spTree>
    <p:extLst>
      <p:ext uri="{BB962C8B-B14F-4D97-AF65-F5344CB8AC3E}">
        <p14:creationId xmlns:p14="http://schemas.microsoft.com/office/powerpoint/2010/main" val="3882236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57F6A4F-66C3-42F1-813D-6351D217017F}"/>
              </a:ext>
            </a:extLst>
          </p:cNvPr>
          <p:cNvSpPr/>
          <p:nvPr userDrawn="1"/>
        </p:nvSpPr>
        <p:spPr>
          <a:xfrm rot="170859">
            <a:off x="-175279" y="2315919"/>
            <a:ext cx="13027866" cy="6246988"/>
          </a:xfrm>
          <a:prstGeom prst="rect">
            <a:avLst/>
          </a:prstGeom>
          <a:blipFill>
            <a:blip r:embed="rId2">
              <a:alphaModFix amt="38000"/>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74274A1-8CD7-4FD9-BB95-FE0A3F0E4BA7}"/>
              </a:ext>
            </a:extLst>
          </p:cNvPr>
          <p:cNvSpPr/>
          <p:nvPr userDrawn="1"/>
        </p:nvSpPr>
        <p:spPr>
          <a:xfrm flipV="1">
            <a:off x="4610100" y="-769614"/>
            <a:ext cx="7915275" cy="2833885"/>
          </a:xfrm>
          <a:prstGeom prst="rect">
            <a:avLst/>
          </a:prstGeom>
          <a:blipFill dpi="0" rotWithShape="1">
            <a:blip r:embed="rId3">
              <a:alphaModFix amt="57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clipart&#10;&#10;Description automatically generated">
            <a:extLst>
              <a:ext uri="{FF2B5EF4-FFF2-40B4-BE49-F238E27FC236}">
                <a16:creationId xmlns:a16="http://schemas.microsoft.com/office/drawing/2014/main" id="{88882728-805D-8C41-9DD6-D8325CB7EA7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05146" y="5208104"/>
            <a:ext cx="2592515" cy="957156"/>
          </a:xfrm>
          <a:prstGeom prst="rect">
            <a:avLst/>
          </a:prstGeom>
        </p:spPr>
      </p:pic>
    </p:spTree>
    <p:extLst>
      <p:ext uri="{BB962C8B-B14F-4D97-AF65-F5344CB8AC3E}">
        <p14:creationId xmlns:p14="http://schemas.microsoft.com/office/powerpoint/2010/main" val="144314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C5EF-080E-5903-391A-C7DAA2B8E6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B28DBC-C049-4BF4-92B7-C60E481055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282B8-092F-D779-29FA-2624AB1B26D6}"/>
              </a:ext>
            </a:extLst>
          </p:cNvPr>
          <p:cNvSpPr>
            <a:spLocks noGrp="1"/>
          </p:cNvSpPr>
          <p:nvPr>
            <p:ph type="dt" sz="half" idx="10"/>
          </p:nvPr>
        </p:nvSpPr>
        <p:spPr/>
        <p:txBody>
          <a:bodyPr/>
          <a:lstStyle/>
          <a:p>
            <a:fld id="{A2B1C358-AB40-4FE0-9193-B506748357BC}" type="datetimeFigureOut">
              <a:rPr lang="en-US" smtClean="0"/>
              <a:t>10/22/24</a:t>
            </a:fld>
            <a:endParaRPr lang="en-US"/>
          </a:p>
        </p:txBody>
      </p:sp>
      <p:sp>
        <p:nvSpPr>
          <p:cNvPr id="5" name="Footer Placeholder 4">
            <a:extLst>
              <a:ext uri="{FF2B5EF4-FFF2-40B4-BE49-F238E27FC236}">
                <a16:creationId xmlns:a16="http://schemas.microsoft.com/office/drawing/2014/main" id="{73F89B60-EAD3-C3C2-DCA6-CD1F3672B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D92C4-81F1-A8D9-E682-8A853EAA6FA8}"/>
              </a:ext>
            </a:extLst>
          </p:cNvPr>
          <p:cNvSpPr>
            <a:spLocks noGrp="1"/>
          </p:cNvSpPr>
          <p:nvPr>
            <p:ph type="sldNum" sz="quarter" idx="12"/>
          </p:nvPr>
        </p:nvSpPr>
        <p:spPr/>
        <p:txBody>
          <a:bodyPr/>
          <a:lstStyle/>
          <a:p>
            <a:fld id="{0F85AAC7-1D5C-4CFA-A5B4-BB6E8E36EE01}" type="slidenum">
              <a:rPr lang="en-US" smtClean="0"/>
              <a:t>‹#›</a:t>
            </a:fld>
            <a:endParaRPr lang="en-US"/>
          </a:p>
        </p:txBody>
      </p:sp>
    </p:spTree>
    <p:extLst>
      <p:ext uri="{BB962C8B-B14F-4D97-AF65-F5344CB8AC3E}">
        <p14:creationId xmlns:p14="http://schemas.microsoft.com/office/powerpoint/2010/main" val="341469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F8F0F-1296-BA8C-8BF6-4C84E4DBD1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BEEAE-5FE2-D120-9B2C-D1C328262E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715618-31AC-E4FC-A49E-4EA329161F4A}"/>
              </a:ext>
            </a:extLst>
          </p:cNvPr>
          <p:cNvSpPr>
            <a:spLocks noGrp="1"/>
          </p:cNvSpPr>
          <p:nvPr>
            <p:ph type="dt" sz="half" idx="10"/>
          </p:nvPr>
        </p:nvSpPr>
        <p:spPr/>
        <p:txBody>
          <a:bodyPr/>
          <a:lstStyle/>
          <a:p>
            <a:fld id="{A2B1C358-AB40-4FE0-9193-B506748357BC}" type="datetimeFigureOut">
              <a:rPr lang="en-US" smtClean="0"/>
              <a:t>10/22/24</a:t>
            </a:fld>
            <a:endParaRPr lang="en-US"/>
          </a:p>
        </p:txBody>
      </p:sp>
      <p:sp>
        <p:nvSpPr>
          <p:cNvPr id="5" name="Footer Placeholder 4">
            <a:extLst>
              <a:ext uri="{FF2B5EF4-FFF2-40B4-BE49-F238E27FC236}">
                <a16:creationId xmlns:a16="http://schemas.microsoft.com/office/drawing/2014/main" id="{1FF1EC83-4627-9FAA-08F0-81D3578DD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6854F-0B07-0A24-DC6A-8C50B0A1B34D}"/>
              </a:ext>
            </a:extLst>
          </p:cNvPr>
          <p:cNvSpPr>
            <a:spLocks noGrp="1"/>
          </p:cNvSpPr>
          <p:nvPr>
            <p:ph type="sldNum" sz="quarter" idx="12"/>
          </p:nvPr>
        </p:nvSpPr>
        <p:spPr/>
        <p:txBody>
          <a:bodyPr/>
          <a:lstStyle/>
          <a:p>
            <a:fld id="{0F85AAC7-1D5C-4CFA-A5B4-BB6E8E36EE01}" type="slidenum">
              <a:rPr lang="en-US" smtClean="0"/>
              <a:t>‹#›</a:t>
            </a:fld>
            <a:endParaRPr lang="en-US"/>
          </a:p>
        </p:txBody>
      </p:sp>
    </p:spTree>
    <p:extLst>
      <p:ext uri="{BB962C8B-B14F-4D97-AF65-F5344CB8AC3E}">
        <p14:creationId xmlns:p14="http://schemas.microsoft.com/office/powerpoint/2010/main" val="279633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0441-262A-0951-EB36-182C2CDBD7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668D5C-17C7-9A76-ECD4-F6AE553692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BF7493-63D7-E771-858A-823D037AA6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17CAAD-36B1-7B50-E693-F1BF5A3954FA}"/>
              </a:ext>
            </a:extLst>
          </p:cNvPr>
          <p:cNvSpPr>
            <a:spLocks noGrp="1"/>
          </p:cNvSpPr>
          <p:nvPr>
            <p:ph type="dt" sz="half" idx="10"/>
          </p:nvPr>
        </p:nvSpPr>
        <p:spPr/>
        <p:txBody>
          <a:bodyPr/>
          <a:lstStyle/>
          <a:p>
            <a:fld id="{A2B1C358-AB40-4FE0-9193-B506748357BC}" type="datetimeFigureOut">
              <a:rPr lang="en-US" smtClean="0"/>
              <a:t>10/22/24</a:t>
            </a:fld>
            <a:endParaRPr lang="en-US"/>
          </a:p>
        </p:txBody>
      </p:sp>
      <p:sp>
        <p:nvSpPr>
          <p:cNvPr id="6" name="Footer Placeholder 5">
            <a:extLst>
              <a:ext uri="{FF2B5EF4-FFF2-40B4-BE49-F238E27FC236}">
                <a16:creationId xmlns:a16="http://schemas.microsoft.com/office/drawing/2014/main" id="{2955390D-16CF-D557-3855-A8F6B399B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997BF-3BCC-EE90-C127-3F3429305FA2}"/>
              </a:ext>
            </a:extLst>
          </p:cNvPr>
          <p:cNvSpPr>
            <a:spLocks noGrp="1"/>
          </p:cNvSpPr>
          <p:nvPr>
            <p:ph type="sldNum" sz="quarter" idx="12"/>
          </p:nvPr>
        </p:nvSpPr>
        <p:spPr/>
        <p:txBody>
          <a:bodyPr/>
          <a:lstStyle/>
          <a:p>
            <a:fld id="{0F85AAC7-1D5C-4CFA-A5B4-BB6E8E36EE01}" type="slidenum">
              <a:rPr lang="en-US" smtClean="0"/>
              <a:t>‹#›</a:t>
            </a:fld>
            <a:endParaRPr lang="en-US"/>
          </a:p>
        </p:txBody>
      </p:sp>
    </p:spTree>
    <p:extLst>
      <p:ext uri="{BB962C8B-B14F-4D97-AF65-F5344CB8AC3E}">
        <p14:creationId xmlns:p14="http://schemas.microsoft.com/office/powerpoint/2010/main" val="156610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FA340-313A-759C-43CB-FF86EBFBDD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FFFA18-1A9A-8152-BBF6-6775206AE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92ED5E-C0CE-A3CE-D44B-B3BEE74528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58F972-83AF-ED2C-BFD9-4269FDFF9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32E38C-A794-9011-EF49-991A7C67A2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CDB243-9275-8FBE-3A70-3EF71FEE401D}"/>
              </a:ext>
            </a:extLst>
          </p:cNvPr>
          <p:cNvSpPr>
            <a:spLocks noGrp="1"/>
          </p:cNvSpPr>
          <p:nvPr>
            <p:ph type="dt" sz="half" idx="10"/>
          </p:nvPr>
        </p:nvSpPr>
        <p:spPr/>
        <p:txBody>
          <a:bodyPr/>
          <a:lstStyle/>
          <a:p>
            <a:fld id="{A2B1C358-AB40-4FE0-9193-B506748357BC}" type="datetimeFigureOut">
              <a:rPr lang="en-US" smtClean="0"/>
              <a:t>10/22/24</a:t>
            </a:fld>
            <a:endParaRPr lang="en-US"/>
          </a:p>
        </p:txBody>
      </p:sp>
      <p:sp>
        <p:nvSpPr>
          <p:cNvPr id="8" name="Footer Placeholder 7">
            <a:extLst>
              <a:ext uri="{FF2B5EF4-FFF2-40B4-BE49-F238E27FC236}">
                <a16:creationId xmlns:a16="http://schemas.microsoft.com/office/drawing/2014/main" id="{4F804ED4-F666-3DD3-EFA4-083A9179C1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051F68-D0B0-D1A2-DC33-C88808998C00}"/>
              </a:ext>
            </a:extLst>
          </p:cNvPr>
          <p:cNvSpPr>
            <a:spLocks noGrp="1"/>
          </p:cNvSpPr>
          <p:nvPr>
            <p:ph type="sldNum" sz="quarter" idx="12"/>
          </p:nvPr>
        </p:nvSpPr>
        <p:spPr/>
        <p:txBody>
          <a:bodyPr/>
          <a:lstStyle/>
          <a:p>
            <a:fld id="{0F85AAC7-1D5C-4CFA-A5B4-BB6E8E36EE01}" type="slidenum">
              <a:rPr lang="en-US" smtClean="0"/>
              <a:t>‹#›</a:t>
            </a:fld>
            <a:endParaRPr lang="en-US"/>
          </a:p>
        </p:txBody>
      </p:sp>
    </p:spTree>
    <p:extLst>
      <p:ext uri="{BB962C8B-B14F-4D97-AF65-F5344CB8AC3E}">
        <p14:creationId xmlns:p14="http://schemas.microsoft.com/office/powerpoint/2010/main" val="341357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C37A-9E6D-9F97-8FAC-76DFB77B28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023A6C-80BA-17AC-D38C-75949116C3CF}"/>
              </a:ext>
            </a:extLst>
          </p:cNvPr>
          <p:cNvSpPr>
            <a:spLocks noGrp="1"/>
          </p:cNvSpPr>
          <p:nvPr>
            <p:ph type="dt" sz="half" idx="10"/>
          </p:nvPr>
        </p:nvSpPr>
        <p:spPr/>
        <p:txBody>
          <a:bodyPr/>
          <a:lstStyle/>
          <a:p>
            <a:fld id="{A2B1C358-AB40-4FE0-9193-B506748357BC}" type="datetimeFigureOut">
              <a:rPr lang="en-US" smtClean="0"/>
              <a:t>10/22/24</a:t>
            </a:fld>
            <a:endParaRPr lang="en-US"/>
          </a:p>
        </p:txBody>
      </p:sp>
      <p:sp>
        <p:nvSpPr>
          <p:cNvPr id="4" name="Footer Placeholder 3">
            <a:extLst>
              <a:ext uri="{FF2B5EF4-FFF2-40B4-BE49-F238E27FC236}">
                <a16:creationId xmlns:a16="http://schemas.microsoft.com/office/drawing/2014/main" id="{0FA53790-AC97-A47B-08F9-982E4B3A6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8E3E1C-4EBF-19D3-387D-78CB32B17AE7}"/>
              </a:ext>
            </a:extLst>
          </p:cNvPr>
          <p:cNvSpPr>
            <a:spLocks noGrp="1"/>
          </p:cNvSpPr>
          <p:nvPr>
            <p:ph type="sldNum" sz="quarter" idx="12"/>
          </p:nvPr>
        </p:nvSpPr>
        <p:spPr/>
        <p:txBody>
          <a:bodyPr/>
          <a:lstStyle/>
          <a:p>
            <a:fld id="{0F85AAC7-1D5C-4CFA-A5B4-BB6E8E36EE01}" type="slidenum">
              <a:rPr lang="en-US" smtClean="0"/>
              <a:t>‹#›</a:t>
            </a:fld>
            <a:endParaRPr lang="en-US"/>
          </a:p>
        </p:txBody>
      </p:sp>
    </p:spTree>
    <p:extLst>
      <p:ext uri="{BB962C8B-B14F-4D97-AF65-F5344CB8AC3E}">
        <p14:creationId xmlns:p14="http://schemas.microsoft.com/office/powerpoint/2010/main" val="29148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1F906C-FFE5-27B5-41DB-278710375CD9}"/>
              </a:ext>
            </a:extLst>
          </p:cNvPr>
          <p:cNvSpPr>
            <a:spLocks noGrp="1"/>
          </p:cNvSpPr>
          <p:nvPr>
            <p:ph type="dt" sz="half" idx="10"/>
          </p:nvPr>
        </p:nvSpPr>
        <p:spPr/>
        <p:txBody>
          <a:bodyPr/>
          <a:lstStyle/>
          <a:p>
            <a:fld id="{A2B1C358-AB40-4FE0-9193-B506748357BC}" type="datetimeFigureOut">
              <a:rPr lang="en-US" smtClean="0"/>
              <a:t>10/22/24</a:t>
            </a:fld>
            <a:endParaRPr lang="en-US"/>
          </a:p>
        </p:txBody>
      </p:sp>
      <p:sp>
        <p:nvSpPr>
          <p:cNvPr id="3" name="Footer Placeholder 2">
            <a:extLst>
              <a:ext uri="{FF2B5EF4-FFF2-40B4-BE49-F238E27FC236}">
                <a16:creationId xmlns:a16="http://schemas.microsoft.com/office/drawing/2014/main" id="{E4A2FC26-43F8-62CA-758B-2637C54F6F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9E2AFD-87BA-1C78-3527-F2507D2B06C9}"/>
              </a:ext>
            </a:extLst>
          </p:cNvPr>
          <p:cNvSpPr>
            <a:spLocks noGrp="1"/>
          </p:cNvSpPr>
          <p:nvPr>
            <p:ph type="sldNum" sz="quarter" idx="12"/>
          </p:nvPr>
        </p:nvSpPr>
        <p:spPr/>
        <p:txBody>
          <a:bodyPr/>
          <a:lstStyle/>
          <a:p>
            <a:fld id="{0F85AAC7-1D5C-4CFA-A5B4-BB6E8E36EE01}" type="slidenum">
              <a:rPr lang="en-US" smtClean="0"/>
              <a:t>‹#›</a:t>
            </a:fld>
            <a:endParaRPr lang="en-US"/>
          </a:p>
        </p:txBody>
      </p:sp>
    </p:spTree>
    <p:extLst>
      <p:ext uri="{BB962C8B-B14F-4D97-AF65-F5344CB8AC3E}">
        <p14:creationId xmlns:p14="http://schemas.microsoft.com/office/powerpoint/2010/main" val="3601126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3231-FF26-0B12-E98F-16245917D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65F49A-3053-C905-736F-698024408E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86AAAC-777A-5D85-88A0-03FFDB648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A7B7C9-63BA-93BA-D3CF-4BFB7CE2BCC7}"/>
              </a:ext>
            </a:extLst>
          </p:cNvPr>
          <p:cNvSpPr>
            <a:spLocks noGrp="1"/>
          </p:cNvSpPr>
          <p:nvPr>
            <p:ph type="dt" sz="half" idx="10"/>
          </p:nvPr>
        </p:nvSpPr>
        <p:spPr/>
        <p:txBody>
          <a:bodyPr/>
          <a:lstStyle/>
          <a:p>
            <a:fld id="{A2B1C358-AB40-4FE0-9193-B506748357BC}" type="datetimeFigureOut">
              <a:rPr lang="en-US" smtClean="0"/>
              <a:t>10/22/24</a:t>
            </a:fld>
            <a:endParaRPr lang="en-US"/>
          </a:p>
        </p:txBody>
      </p:sp>
      <p:sp>
        <p:nvSpPr>
          <p:cNvPr id="6" name="Footer Placeholder 5">
            <a:extLst>
              <a:ext uri="{FF2B5EF4-FFF2-40B4-BE49-F238E27FC236}">
                <a16:creationId xmlns:a16="http://schemas.microsoft.com/office/drawing/2014/main" id="{1C025C37-EF70-DB15-15D0-45F9A89F41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11E7E-EA9B-8EDA-8916-22F950F4853F}"/>
              </a:ext>
            </a:extLst>
          </p:cNvPr>
          <p:cNvSpPr>
            <a:spLocks noGrp="1"/>
          </p:cNvSpPr>
          <p:nvPr>
            <p:ph type="sldNum" sz="quarter" idx="12"/>
          </p:nvPr>
        </p:nvSpPr>
        <p:spPr/>
        <p:txBody>
          <a:bodyPr/>
          <a:lstStyle/>
          <a:p>
            <a:fld id="{0F85AAC7-1D5C-4CFA-A5B4-BB6E8E36EE01}" type="slidenum">
              <a:rPr lang="en-US" smtClean="0"/>
              <a:t>‹#›</a:t>
            </a:fld>
            <a:endParaRPr lang="en-US"/>
          </a:p>
        </p:txBody>
      </p:sp>
    </p:spTree>
    <p:extLst>
      <p:ext uri="{BB962C8B-B14F-4D97-AF65-F5344CB8AC3E}">
        <p14:creationId xmlns:p14="http://schemas.microsoft.com/office/powerpoint/2010/main" val="2008221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570C-7CB1-ED01-C267-1F72C004A2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9B959A-275C-802E-2D3E-00485837D2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DEA3F6-0B98-D226-F1C9-C82F22EB3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39F48-D7E3-DB02-CF36-4BB706AACB46}"/>
              </a:ext>
            </a:extLst>
          </p:cNvPr>
          <p:cNvSpPr>
            <a:spLocks noGrp="1"/>
          </p:cNvSpPr>
          <p:nvPr>
            <p:ph type="dt" sz="half" idx="10"/>
          </p:nvPr>
        </p:nvSpPr>
        <p:spPr/>
        <p:txBody>
          <a:bodyPr/>
          <a:lstStyle/>
          <a:p>
            <a:fld id="{A2B1C358-AB40-4FE0-9193-B506748357BC}" type="datetimeFigureOut">
              <a:rPr lang="en-US" smtClean="0"/>
              <a:t>10/22/24</a:t>
            </a:fld>
            <a:endParaRPr lang="en-US"/>
          </a:p>
        </p:txBody>
      </p:sp>
      <p:sp>
        <p:nvSpPr>
          <p:cNvPr id="6" name="Footer Placeholder 5">
            <a:extLst>
              <a:ext uri="{FF2B5EF4-FFF2-40B4-BE49-F238E27FC236}">
                <a16:creationId xmlns:a16="http://schemas.microsoft.com/office/drawing/2014/main" id="{A1AA67CA-05B9-3B6E-DE68-3A465DE94F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B46552-E765-769F-56DE-7420DBA1EA0B}"/>
              </a:ext>
            </a:extLst>
          </p:cNvPr>
          <p:cNvSpPr>
            <a:spLocks noGrp="1"/>
          </p:cNvSpPr>
          <p:nvPr>
            <p:ph type="sldNum" sz="quarter" idx="12"/>
          </p:nvPr>
        </p:nvSpPr>
        <p:spPr/>
        <p:txBody>
          <a:bodyPr/>
          <a:lstStyle/>
          <a:p>
            <a:fld id="{0F85AAC7-1D5C-4CFA-A5B4-BB6E8E36EE01}" type="slidenum">
              <a:rPr lang="en-US" smtClean="0"/>
              <a:t>‹#›</a:t>
            </a:fld>
            <a:endParaRPr lang="en-US"/>
          </a:p>
        </p:txBody>
      </p:sp>
    </p:spTree>
    <p:extLst>
      <p:ext uri="{BB962C8B-B14F-4D97-AF65-F5344CB8AC3E}">
        <p14:creationId xmlns:p14="http://schemas.microsoft.com/office/powerpoint/2010/main" val="271293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A7656D-C52F-6640-7AB3-6A2A5C0895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E75388-DC46-9F7F-F855-D34F21D650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75C57-618B-2E57-B6FE-8AAACD063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2B1C358-AB40-4FE0-9193-B506748357BC}" type="datetimeFigureOut">
              <a:rPr lang="en-US" smtClean="0"/>
              <a:t>10/22/24</a:t>
            </a:fld>
            <a:endParaRPr lang="en-US"/>
          </a:p>
        </p:txBody>
      </p:sp>
      <p:sp>
        <p:nvSpPr>
          <p:cNvPr id="5" name="Footer Placeholder 4">
            <a:extLst>
              <a:ext uri="{FF2B5EF4-FFF2-40B4-BE49-F238E27FC236}">
                <a16:creationId xmlns:a16="http://schemas.microsoft.com/office/drawing/2014/main" id="{D8A1225A-B79C-0D8B-C6F1-CFDA1F3B66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1C4428B-845D-F486-258E-42310F94A0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85AAC7-1D5C-4CFA-A5B4-BB6E8E36EE01}" type="slidenum">
              <a:rPr lang="en-US" smtClean="0"/>
              <a:t>‹#›</a:t>
            </a:fld>
            <a:endParaRPr lang="en-US"/>
          </a:p>
        </p:txBody>
      </p:sp>
    </p:spTree>
    <p:extLst>
      <p:ext uri="{BB962C8B-B14F-4D97-AF65-F5344CB8AC3E}">
        <p14:creationId xmlns:p14="http://schemas.microsoft.com/office/powerpoint/2010/main" val="1404937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aspe.hhs.gov/sites/default/files/documents/3e2f6140d0087435cc6832bf8cf32618/hhs-call-to-action-health-related-social-needs.pdf"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knickerson@noahhelps.org" TargetMode="External"/><Relationship Id="rId2" Type="http://schemas.openxmlformats.org/officeDocument/2006/relationships/hyperlink" Target="mailto:dncorreal@noahhelps.or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4FC165-ACC7-403C-9480-368649A3E50F}"/>
              </a:ext>
            </a:extLst>
          </p:cNvPr>
          <p:cNvSpPr/>
          <p:nvPr/>
        </p:nvSpPr>
        <p:spPr>
          <a:xfrm>
            <a:off x="779053" y="2148839"/>
            <a:ext cx="11412948" cy="1919287"/>
          </a:xfrm>
          <a:prstGeom prst="rect">
            <a:avLst/>
          </a:prstGeom>
          <a:solidFill>
            <a:srgbClr val="262E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48F33D-B0B4-434A-A9EC-E588E7FC9C16}"/>
              </a:ext>
            </a:extLst>
          </p:cNvPr>
          <p:cNvSpPr>
            <a:spLocks noGrp="1"/>
          </p:cNvSpPr>
          <p:nvPr>
            <p:ph type="ctrTitle" idx="4294967295"/>
          </p:nvPr>
        </p:nvSpPr>
        <p:spPr>
          <a:xfrm>
            <a:off x="834888" y="2370402"/>
            <a:ext cx="10578060" cy="1697725"/>
          </a:xfrm>
          <a:prstGeom prst="rect">
            <a:avLst/>
          </a:prstGeom>
        </p:spPr>
        <p:txBody>
          <a:bodyPr>
            <a:normAutofit fontScale="90000"/>
          </a:bodyPr>
          <a:lstStyle/>
          <a:p>
            <a:pPr algn="r"/>
            <a:r>
              <a:rPr lang="en-US" sz="4000" dirty="0">
                <a:solidFill>
                  <a:srgbClr val="F17C24"/>
                </a:solidFill>
                <a:latin typeface="Calibri" panose="020F0502020204030204" pitchFamily="34" charset="0"/>
                <a:cs typeface="Calibri" panose="020F0502020204030204" pitchFamily="34" charset="0"/>
              </a:rPr>
              <a:t>2024 NOAH Whole Person Care</a:t>
            </a:r>
            <a:br>
              <a:rPr lang="en-US" b="1" dirty="0">
                <a:solidFill>
                  <a:schemeClr val="bg1"/>
                </a:solidFill>
                <a:latin typeface="Calibri" panose="020F0502020204030204" pitchFamily="34" charset="0"/>
                <a:cs typeface="Calibri" panose="020F0502020204030204" pitchFamily="34" charset="0"/>
              </a:rPr>
            </a:br>
            <a:r>
              <a:rPr lang="en-US" sz="6000" b="1" dirty="0">
                <a:solidFill>
                  <a:schemeClr val="bg1"/>
                </a:solidFill>
                <a:latin typeface="Calibri" panose="020F0502020204030204" pitchFamily="34" charset="0"/>
                <a:cs typeface="Calibri" panose="020F0502020204030204" pitchFamily="34" charset="0"/>
              </a:rPr>
              <a:t>Screening for Health-Related Social Needs (HRSN) Update</a:t>
            </a:r>
          </a:p>
        </p:txBody>
      </p:sp>
      <p:sp>
        <p:nvSpPr>
          <p:cNvPr id="7" name="Rectangle 6">
            <a:extLst>
              <a:ext uri="{FF2B5EF4-FFF2-40B4-BE49-F238E27FC236}">
                <a16:creationId xmlns:a16="http://schemas.microsoft.com/office/drawing/2014/main" id="{3FFC1046-769B-442F-89E6-5290FDC2F5AF}"/>
              </a:ext>
            </a:extLst>
          </p:cNvPr>
          <p:cNvSpPr/>
          <p:nvPr/>
        </p:nvSpPr>
        <p:spPr>
          <a:xfrm>
            <a:off x="11734800" y="2148840"/>
            <a:ext cx="457200" cy="1919286"/>
          </a:xfrm>
          <a:prstGeom prst="rect">
            <a:avLst/>
          </a:prstGeom>
          <a:solidFill>
            <a:srgbClr val="F17C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1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E3E75C-9E9B-C0BC-594B-E3FA537FA8FA}"/>
              </a:ext>
            </a:extLst>
          </p:cNvPr>
          <p:cNvSpPr txBox="1">
            <a:spLocks noGrp="1"/>
          </p:cNvSpPr>
          <p:nvPr>
            <p:ph type="title"/>
          </p:nvPr>
        </p:nvSpPr>
        <p:spPr>
          <a:xfrm>
            <a:off x="673608" y="626382"/>
            <a:ext cx="10515600" cy="737961"/>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dirty="0">
                <a:solidFill>
                  <a:srgbClr val="F17C24"/>
                </a:solidFill>
                <a:latin typeface="Calibri" panose="020F0502020204030204" pitchFamily="34" charset="0"/>
                <a:cs typeface="Calibri" panose="020F0502020204030204" pitchFamily="34" charset="0"/>
              </a:rPr>
              <a:t>What is Health Related Social Needs (HRSN)?</a:t>
            </a:r>
            <a:endParaRPr lang="en-US" b="1" u="sng" dirty="0">
              <a:solidFill>
                <a:srgbClr val="262E38"/>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8400EE85-BE4E-2A07-AA4B-68F1BD527053}"/>
              </a:ext>
            </a:extLst>
          </p:cNvPr>
          <p:cNvSpPr txBox="1">
            <a:spLocks/>
          </p:cNvSpPr>
          <p:nvPr/>
        </p:nvSpPr>
        <p:spPr>
          <a:xfrm>
            <a:off x="457200" y="3282696"/>
            <a:ext cx="10515600" cy="28652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2800" b="1" i="0" dirty="0">
                <a:solidFill>
                  <a:srgbClr val="262626"/>
                </a:solidFill>
                <a:effectLst/>
                <a:latin typeface="public_sans"/>
              </a:rPr>
              <a:t>Health-related social needs:</a:t>
            </a:r>
            <a:r>
              <a:rPr lang="en-US" sz="2800" b="0" i="0" dirty="0">
                <a:solidFill>
                  <a:srgbClr val="262626"/>
                </a:solidFill>
                <a:effectLst/>
                <a:latin typeface="public_sans"/>
              </a:rPr>
              <a:t> Social and economic needs that individuals experience that affect their ability to maintain their health and well-being. They put individuals at risk for worse health outcomes and increased health care use. HRSN refers to individual-level factors such as financial instability, lack of access to healthy food, lack of access to affordable and stable housing and utilities, lack of access to health care, and lack of access to transportation. (</a:t>
            </a:r>
            <a:r>
              <a:rPr lang="en-US" sz="2800" b="0" i="0" dirty="0">
                <a:solidFill>
                  <a:srgbClr val="262626"/>
                </a:solidFill>
                <a:effectLst/>
                <a:latin typeface="public_sans"/>
                <a:hlinkClick r:id="rId2" tooltip="HHS Call to Action Health Related Social Needs"/>
              </a:rPr>
              <a:t>Adapted from HHS</a:t>
            </a:r>
            <a:r>
              <a:rPr lang="en-US" sz="2800" b="0" i="0" dirty="0">
                <a:solidFill>
                  <a:srgbClr val="262626"/>
                </a:solidFill>
                <a:effectLst/>
                <a:latin typeface="public_sans"/>
              </a:rPr>
              <a:t>)</a:t>
            </a:r>
            <a:br>
              <a:rPr lang="en-US" sz="2800" b="0" i="0" dirty="0">
                <a:solidFill>
                  <a:srgbClr val="262626"/>
                </a:solidFill>
                <a:effectLst/>
                <a:latin typeface="public_sans"/>
              </a:rPr>
            </a:br>
            <a:r>
              <a:rPr lang="en-US" sz="2800" b="0" i="0" dirty="0">
                <a:solidFill>
                  <a:srgbClr val="262626"/>
                </a:solidFill>
                <a:effectLst/>
                <a:latin typeface="public_sans"/>
              </a:rPr>
              <a:t> </a:t>
            </a:r>
          </a:p>
          <a:p>
            <a:endParaRPr lang="en-US" sz="3200" b="1" dirty="0">
              <a:solidFill>
                <a:srgbClr val="F17C24"/>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7ADC55E-0F7F-BEBB-E12A-52377C2E3460}"/>
              </a:ext>
            </a:extLst>
          </p:cNvPr>
          <p:cNvSpPr txBox="1"/>
          <p:nvPr/>
        </p:nvSpPr>
        <p:spPr>
          <a:xfrm>
            <a:off x="673608" y="1668937"/>
            <a:ext cx="9928098" cy="954107"/>
          </a:xfrm>
          <a:prstGeom prst="rect">
            <a:avLst/>
          </a:prstGeom>
          <a:noFill/>
        </p:spPr>
        <p:txBody>
          <a:bodyPr wrap="square">
            <a:spAutoFit/>
          </a:bodyPr>
          <a:lstStyle/>
          <a:p>
            <a:pPr marL="285750" indent="-285750">
              <a:buFont typeface="Arial" panose="020B0604020202020204" pitchFamily="34" charset="0"/>
              <a:buChar char="•"/>
            </a:pPr>
            <a:r>
              <a:rPr lang="en-US" sz="2800" b="1" dirty="0">
                <a:latin typeface="Calibri" panose="020F0502020204030204" pitchFamily="34" charset="0"/>
                <a:cs typeface="Calibri" panose="020F0502020204030204" pitchFamily="34" charset="0"/>
              </a:rPr>
              <a:t>Health Related Social Needs was formally known as Social Determinants of Health</a:t>
            </a:r>
            <a:endParaRPr lang="en-US" sz="2800" dirty="0"/>
          </a:p>
        </p:txBody>
      </p:sp>
    </p:spTree>
    <p:extLst>
      <p:ext uri="{BB962C8B-B14F-4D97-AF65-F5344CB8AC3E}">
        <p14:creationId xmlns:p14="http://schemas.microsoft.com/office/powerpoint/2010/main" val="46953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993E6A1-6C53-4E02-C009-6DD93BEB877D}"/>
              </a:ext>
            </a:extLst>
          </p:cNvPr>
          <p:cNvSpPr txBox="1">
            <a:spLocks noGrp="1"/>
          </p:cNvSpPr>
          <p:nvPr>
            <p:ph type="title"/>
          </p:nvPr>
        </p:nvSpPr>
        <p:spPr>
          <a:xfrm>
            <a:off x="838200" y="515257"/>
            <a:ext cx="10515600" cy="7379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17C24"/>
                </a:solidFill>
                <a:latin typeface="Calibri" panose="020F0502020204030204" pitchFamily="34" charset="0"/>
                <a:cs typeface="Calibri" panose="020F0502020204030204" pitchFamily="34" charset="0"/>
              </a:rPr>
              <a:t>Why is this important?</a:t>
            </a:r>
            <a:endParaRPr lang="en-US" b="1" dirty="0">
              <a:solidFill>
                <a:srgbClr val="262E38"/>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8786056-71D9-78C4-DAA2-9F9A3F1A6CF1}"/>
              </a:ext>
            </a:extLst>
          </p:cNvPr>
          <p:cNvSpPr txBox="1"/>
          <p:nvPr/>
        </p:nvSpPr>
        <p:spPr>
          <a:xfrm>
            <a:off x="960120" y="1636776"/>
            <a:ext cx="10698480" cy="4555093"/>
          </a:xfrm>
          <a:prstGeom prst="rect">
            <a:avLst/>
          </a:prstGeom>
          <a:noFill/>
        </p:spPr>
        <p:txBody>
          <a:bodyPr wrap="square" rtlCol="0">
            <a:spAutoFit/>
          </a:bodyPr>
          <a:lstStyle/>
          <a:p>
            <a:r>
              <a:rPr lang="en-US" b="1" u="sng" dirty="0"/>
              <a:t>Us</a:t>
            </a:r>
            <a:r>
              <a:rPr lang="en-US" b="1" dirty="0"/>
              <a:t>: </a:t>
            </a:r>
          </a:p>
          <a:p>
            <a:endParaRPr lang="en-US" b="1" dirty="0"/>
          </a:p>
          <a:p>
            <a:pPr marL="285750" indent="-285750">
              <a:buFont typeface="Arial" panose="020B0604020202020204" pitchFamily="34" charset="0"/>
              <a:buChar char="•"/>
            </a:pPr>
            <a:r>
              <a:rPr lang="en-US" sz="2000" b="1" dirty="0"/>
              <a:t>NOAH’S Whole Person Care approach is focused on ensuring that our patients have quality health care and factors that impact care are access to food, transportation, etc. If we don’t focus in those items too, other health conditions cannot be improved. </a:t>
            </a:r>
          </a:p>
          <a:p>
            <a:endParaRPr lang="en-US" sz="2000" b="1" dirty="0"/>
          </a:p>
          <a:p>
            <a:pPr marL="285750" indent="-285750">
              <a:buFont typeface="Arial" panose="020B0604020202020204" pitchFamily="34" charset="0"/>
              <a:buChar char="•"/>
            </a:pPr>
            <a:r>
              <a:rPr lang="en-US" sz="2000" b="1" dirty="0"/>
              <a:t>We can prioritize care and resources based on the screening outcome</a:t>
            </a:r>
          </a:p>
          <a:p>
            <a:endParaRPr lang="en-US" dirty="0"/>
          </a:p>
          <a:p>
            <a:r>
              <a:rPr lang="en-US" sz="2000" b="1" u="sng" dirty="0"/>
              <a:t>Our patients </a:t>
            </a:r>
            <a:r>
              <a:rPr lang="en-US" sz="2000" b="1" dirty="0"/>
              <a:t>: </a:t>
            </a:r>
          </a:p>
          <a:p>
            <a:endParaRPr lang="en-US" sz="2000" b="1" dirty="0"/>
          </a:p>
          <a:p>
            <a:pPr marL="285750" indent="-285750">
              <a:buFont typeface="Arial" panose="020B0604020202020204" pitchFamily="34" charset="0"/>
              <a:buChar char="•"/>
            </a:pPr>
            <a:r>
              <a:rPr lang="en-US" sz="2000" b="1" dirty="0"/>
              <a:t>Improved health outcomes</a:t>
            </a:r>
          </a:p>
          <a:p>
            <a:pPr marL="285750" indent="-285750">
              <a:buFont typeface="Arial" panose="020B0604020202020204" pitchFamily="34" charset="0"/>
              <a:buChar char="•"/>
            </a:pPr>
            <a:r>
              <a:rPr lang="en-US" sz="2000" b="1" dirty="0"/>
              <a:t>Access to resources by our Community Health Workers</a:t>
            </a:r>
          </a:p>
          <a:p>
            <a:pPr marL="285750" indent="-285750">
              <a:buFont typeface="Arial" panose="020B0604020202020204" pitchFamily="34" charset="0"/>
              <a:buChar char="•"/>
            </a:pPr>
            <a:r>
              <a:rPr lang="en-US" sz="2000" b="1" dirty="0"/>
              <a:t>Control of their health</a:t>
            </a:r>
          </a:p>
          <a:p>
            <a:endParaRPr lang="en-US" dirty="0"/>
          </a:p>
          <a:p>
            <a:endParaRPr lang="en-US" dirty="0"/>
          </a:p>
        </p:txBody>
      </p:sp>
    </p:spTree>
    <p:extLst>
      <p:ext uri="{BB962C8B-B14F-4D97-AF65-F5344CB8AC3E}">
        <p14:creationId xmlns:p14="http://schemas.microsoft.com/office/powerpoint/2010/main" val="2724932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8F2992D-8295-4323-B235-F0A5C0F7431A}"/>
              </a:ext>
            </a:extLst>
          </p:cNvPr>
          <p:cNvPicPr>
            <a:picLocks noGrp="1" noChangeAspect="1"/>
          </p:cNvPicPr>
          <p:nvPr>
            <p:ph sz="half" idx="1"/>
          </p:nvPr>
        </p:nvPicPr>
        <p:blipFill>
          <a:blip r:embed="rId3"/>
          <a:stretch>
            <a:fillRect/>
          </a:stretch>
        </p:blipFill>
        <p:spPr>
          <a:xfrm>
            <a:off x="2318221" y="1870313"/>
            <a:ext cx="6743483" cy="4071445"/>
          </a:xfrm>
          <a:prstGeom prst="rect">
            <a:avLst/>
          </a:prstGeom>
        </p:spPr>
      </p:pic>
      <p:sp>
        <p:nvSpPr>
          <p:cNvPr id="2" name="Title 1">
            <a:extLst>
              <a:ext uri="{FF2B5EF4-FFF2-40B4-BE49-F238E27FC236}">
                <a16:creationId xmlns:a16="http://schemas.microsoft.com/office/drawing/2014/main" id="{DD4F7CC3-2BD0-8460-D8E4-9B478EB92744}"/>
              </a:ext>
            </a:extLst>
          </p:cNvPr>
          <p:cNvSpPr>
            <a:spLocks noGrp="1"/>
          </p:cNvSpPr>
          <p:nvPr>
            <p:ph type="title"/>
          </p:nvPr>
        </p:nvSpPr>
        <p:spPr>
          <a:xfrm>
            <a:off x="588818" y="365125"/>
            <a:ext cx="10515600" cy="1325563"/>
          </a:xfrm>
        </p:spPr>
        <p:txBody>
          <a:bodyPr>
            <a:normAutofit/>
          </a:bodyPr>
          <a:lstStyle/>
          <a:p>
            <a:r>
              <a:rPr lang="en-US" b="1" dirty="0">
                <a:solidFill>
                  <a:srgbClr val="F17C24"/>
                </a:solidFill>
                <a:latin typeface="Calibri" panose="020F0502020204030204" pitchFamily="34" charset="0"/>
                <a:cs typeface="Calibri" panose="020F0502020204030204" pitchFamily="34" charset="0"/>
              </a:rPr>
              <a:t>What % of someone’s health is attributed to HRSN?</a:t>
            </a:r>
            <a:endParaRPr lang="en-US" dirty="0">
              <a:solidFill>
                <a:srgbClr val="FF9933"/>
              </a:solidFill>
            </a:endParaRPr>
          </a:p>
        </p:txBody>
      </p:sp>
      <p:sp>
        <p:nvSpPr>
          <p:cNvPr id="7" name="Star: 5 Points 6">
            <a:extLst>
              <a:ext uri="{FF2B5EF4-FFF2-40B4-BE49-F238E27FC236}">
                <a16:creationId xmlns:a16="http://schemas.microsoft.com/office/drawing/2014/main" id="{296EE704-A7D8-0EA7-F631-6DC1B94087CF}"/>
              </a:ext>
            </a:extLst>
          </p:cNvPr>
          <p:cNvSpPr/>
          <p:nvPr/>
        </p:nvSpPr>
        <p:spPr>
          <a:xfrm>
            <a:off x="8723376" y="1690688"/>
            <a:ext cx="2879806" cy="2972752"/>
          </a:xfrm>
          <a:prstGeom prst="star5">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80%</a:t>
            </a:r>
          </a:p>
        </p:txBody>
      </p:sp>
    </p:spTree>
    <p:extLst>
      <p:ext uri="{BB962C8B-B14F-4D97-AF65-F5344CB8AC3E}">
        <p14:creationId xmlns:p14="http://schemas.microsoft.com/office/powerpoint/2010/main" val="1211004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2E9D-6411-8179-BED4-63BD5E218BB5}"/>
              </a:ext>
            </a:extLst>
          </p:cNvPr>
          <p:cNvSpPr>
            <a:spLocks noGrp="1"/>
          </p:cNvSpPr>
          <p:nvPr>
            <p:ph type="title"/>
          </p:nvPr>
        </p:nvSpPr>
        <p:spPr/>
        <p:txBody>
          <a:bodyPr/>
          <a:lstStyle/>
          <a:p>
            <a:r>
              <a:rPr lang="en-US" sz="4400" b="1" dirty="0">
                <a:solidFill>
                  <a:srgbClr val="F17C24"/>
                </a:solidFill>
                <a:latin typeface="Calibri" panose="020F0502020204030204" pitchFamily="34" charset="0"/>
                <a:cs typeface="Calibri" panose="020F0502020204030204" pitchFamily="34" charset="0"/>
              </a:rPr>
              <a:t>How will we screen for HRSN?</a:t>
            </a:r>
            <a:endParaRPr lang="en-US" dirty="0"/>
          </a:p>
        </p:txBody>
      </p:sp>
      <p:sp>
        <p:nvSpPr>
          <p:cNvPr id="5" name="Title 1">
            <a:extLst>
              <a:ext uri="{FF2B5EF4-FFF2-40B4-BE49-F238E27FC236}">
                <a16:creationId xmlns:a16="http://schemas.microsoft.com/office/drawing/2014/main" id="{5EC42D32-A1ED-FCE4-EB4F-FDC63AC260BC}"/>
              </a:ext>
            </a:extLst>
          </p:cNvPr>
          <p:cNvSpPr txBox="1">
            <a:spLocks/>
          </p:cNvSpPr>
          <p:nvPr/>
        </p:nvSpPr>
        <p:spPr>
          <a:xfrm>
            <a:off x="734568" y="2103437"/>
            <a:ext cx="10515600" cy="3008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3200" b="1" dirty="0">
                <a:latin typeface="Calibri" panose="020F0502020204030204" pitchFamily="34" charset="0"/>
                <a:cs typeface="Calibri" panose="020F0502020204030204" pitchFamily="34" charset="0"/>
              </a:rPr>
              <a:t>Use the PRAPARE screening available in EPIC</a:t>
            </a:r>
          </a:p>
          <a:p>
            <a:pPr marL="571500" indent="-571500">
              <a:buFont typeface="Arial" panose="020B0604020202020204" pitchFamily="34" charset="0"/>
              <a:buChar char="•"/>
            </a:pPr>
            <a:r>
              <a:rPr lang="en-US" sz="3200" b="1" dirty="0">
                <a:latin typeface="Calibri" panose="020F0502020204030204" pitchFamily="34" charset="0"/>
                <a:cs typeface="Calibri" panose="020F0502020204030204" pitchFamily="34" charset="0"/>
              </a:rPr>
              <a:t>Go live November 1, 2024 </a:t>
            </a:r>
          </a:p>
          <a:p>
            <a:pPr marL="571500" indent="-571500">
              <a:buFont typeface="Arial" panose="020B0604020202020204" pitchFamily="34" charset="0"/>
              <a:buChar char="•"/>
            </a:pPr>
            <a:r>
              <a:rPr lang="en-US" sz="3200" b="1" dirty="0">
                <a:latin typeface="Calibri" panose="020F0502020204030204" pitchFamily="34" charset="0"/>
                <a:cs typeface="Calibri" panose="020F0502020204030204" pitchFamily="34" charset="0"/>
              </a:rPr>
              <a:t>Reach out to your leader for specific workflow guidelines</a:t>
            </a:r>
          </a:p>
          <a:p>
            <a:endParaRPr lang="en-US" sz="3200" dirty="0"/>
          </a:p>
        </p:txBody>
      </p:sp>
    </p:spTree>
    <p:extLst>
      <p:ext uri="{BB962C8B-B14F-4D97-AF65-F5344CB8AC3E}">
        <p14:creationId xmlns:p14="http://schemas.microsoft.com/office/powerpoint/2010/main" val="400168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D96A-E65D-8E43-DD04-5D4D548F35B5}"/>
              </a:ext>
            </a:extLst>
          </p:cNvPr>
          <p:cNvSpPr>
            <a:spLocks noGrp="1"/>
          </p:cNvSpPr>
          <p:nvPr>
            <p:ph type="title"/>
          </p:nvPr>
        </p:nvSpPr>
        <p:spPr/>
        <p:txBody>
          <a:bodyPr/>
          <a:lstStyle/>
          <a:p>
            <a:r>
              <a:rPr lang="en-US" sz="4400" b="1" dirty="0">
                <a:solidFill>
                  <a:srgbClr val="F17C24"/>
                </a:solidFill>
                <a:latin typeface="Calibri" panose="020F0502020204030204" pitchFamily="34" charset="0"/>
                <a:cs typeface="Calibri" panose="020F0502020204030204" pitchFamily="34" charset="0"/>
              </a:rPr>
              <a:t>Who will get screened for HRSN?</a:t>
            </a:r>
            <a:endParaRPr lang="en-US" dirty="0"/>
          </a:p>
        </p:txBody>
      </p:sp>
      <p:sp>
        <p:nvSpPr>
          <p:cNvPr id="5" name="TextBox 4">
            <a:extLst>
              <a:ext uri="{FF2B5EF4-FFF2-40B4-BE49-F238E27FC236}">
                <a16:creationId xmlns:a16="http://schemas.microsoft.com/office/drawing/2014/main" id="{51F80CDA-305C-3C9F-DEE5-BAA4E41028BF}"/>
              </a:ext>
            </a:extLst>
          </p:cNvPr>
          <p:cNvSpPr txBox="1"/>
          <p:nvPr/>
        </p:nvSpPr>
        <p:spPr>
          <a:xfrm>
            <a:off x="838200" y="1865376"/>
            <a:ext cx="10957560"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New Patients Nov &amp; Dec 2024</a:t>
            </a:r>
          </a:p>
          <a:p>
            <a:pPr marL="285750" indent="-28575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All patients at least once a year or as clinically necessary in 2025</a:t>
            </a:r>
          </a:p>
        </p:txBody>
      </p:sp>
    </p:spTree>
    <p:extLst>
      <p:ext uri="{BB962C8B-B14F-4D97-AF65-F5344CB8AC3E}">
        <p14:creationId xmlns:p14="http://schemas.microsoft.com/office/powerpoint/2010/main" val="462202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E8367-432C-01CA-BB8E-E9D2B38879AB}"/>
              </a:ext>
            </a:extLst>
          </p:cNvPr>
          <p:cNvSpPr>
            <a:spLocks noGrp="1"/>
          </p:cNvSpPr>
          <p:nvPr>
            <p:ph type="title"/>
          </p:nvPr>
        </p:nvSpPr>
        <p:spPr/>
        <p:txBody>
          <a:bodyPr/>
          <a:lstStyle/>
          <a:p>
            <a:r>
              <a:rPr lang="en-US" sz="4400" b="1" dirty="0">
                <a:solidFill>
                  <a:srgbClr val="F17C24"/>
                </a:solidFill>
                <a:latin typeface="Calibri" panose="020F0502020204030204" pitchFamily="34" charset="0"/>
                <a:cs typeface="Calibri" panose="020F0502020204030204" pitchFamily="34" charset="0"/>
              </a:rPr>
              <a:t>Who do I reach out for more information?</a:t>
            </a:r>
            <a:endParaRPr lang="en-US" dirty="0"/>
          </a:p>
        </p:txBody>
      </p:sp>
      <p:sp>
        <p:nvSpPr>
          <p:cNvPr id="5" name="TextBox 4">
            <a:extLst>
              <a:ext uri="{FF2B5EF4-FFF2-40B4-BE49-F238E27FC236}">
                <a16:creationId xmlns:a16="http://schemas.microsoft.com/office/drawing/2014/main" id="{B7FB28D7-1924-89B1-A97C-FC2CB295E471}"/>
              </a:ext>
            </a:extLst>
          </p:cNvPr>
          <p:cNvSpPr txBox="1"/>
          <p:nvPr/>
        </p:nvSpPr>
        <p:spPr>
          <a:xfrm>
            <a:off x="1170432" y="1783080"/>
            <a:ext cx="9637776" cy="1569660"/>
          </a:xfrm>
          <a:prstGeom prst="rect">
            <a:avLst/>
          </a:prstGeom>
          <a:noFill/>
        </p:spPr>
        <p:txBody>
          <a:bodyPr wrap="square" rtlCol="0">
            <a:spAutoFit/>
          </a:bodyPr>
          <a:lstStyle/>
          <a:p>
            <a:r>
              <a:rPr lang="en-US" sz="3200" dirty="0"/>
              <a:t>Dora Correal </a:t>
            </a:r>
          </a:p>
          <a:p>
            <a:r>
              <a:rPr lang="pt-BR" sz="3200" dirty="0"/>
              <a:t> </a:t>
            </a:r>
            <a:r>
              <a:rPr lang="pt-BR" sz="3200" dirty="0">
                <a:hlinkClick r:id="rId2"/>
              </a:rPr>
              <a:t>dncorreal@noahhelps.org</a:t>
            </a:r>
            <a:r>
              <a:rPr lang="pt-BR" sz="3200" dirty="0"/>
              <a:t> </a:t>
            </a:r>
          </a:p>
          <a:p>
            <a:r>
              <a:rPr lang="en-US" sz="3200" dirty="0"/>
              <a:t>Director Community Access</a:t>
            </a:r>
          </a:p>
        </p:txBody>
      </p:sp>
      <p:sp>
        <p:nvSpPr>
          <p:cNvPr id="6" name="TextBox 5">
            <a:extLst>
              <a:ext uri="{FF2B5EF4-FFF2-40B4-BE49-F238E27FC236}">
                <a16:creationId xmlns:a16="http://schemas.microsoft.com/office/drawing/2014/main" id="{0D1DAB45-BB16-6B2B-BCE0-7F408EE0F973}"/>
              </a:ext>
            </a:extLst>
          </p:cNvPr>
          <p:cNvSpPr txBox="1"/>
          <p:nvPr/>
        </p:nvSpPr>
        <p:spPr>
          <a:xfrm>
            <a:off x="1170432" y="3663696"/>
            <a:ext cx="9637776" cy="1569660"/>
          </a:xfrm>
          <a:prstGeom prst="rect">
            <a:avLst/>
          </a:prstGeom>
          <a:noFill/>
        </p:spPr>
        <p:txBody>
          <a:bodyPr wrap="square" rtlCol="0">
            <a:spAutoFit/>
          </a:bodyPr>
          <a:lstStyle/>
          <a:p>
            <a:r>
              <a:rPr lang="en-US" sz="3200" dirty="0"/>
              <a:t>Kerry Nickerson</a:t>
            </a:r>
          </a:p>
          <a:p>
            <a:r>
              <a:rPr lang="en-US" sz="3200" dirty="0">
                <a:hlinkClick r:id="rId3"/>
              </a:rPr>
              <a:t>knickerson@noahhelps.org</a:t>
            </a:r>
            <a:endParaRPr lang="en-US" sz="3200" dirty="0"/>
          </a:p>
          <a:p>
            <a:r>
              <a:rPr lang="en-US" sz="3200" dirty="0"/>
              <a:t>Director of Nursing and Quality</a:t>
            </a:r>
          </a:p>
        </p:txBody>
      </p:sp>
    </p:spTree>
    <p:extLst>
      <p:ext uri="{BB962C8B-B14F-4D97-AF65-F5344CB8AC3E}">
        <p14:creationId xmlns:p14="http://schemas.microsoft.com/office/powerpoint/2010/main" val="2389799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TotalTime>
  <Words>305</Words>
  <Application>Microsoft Macintosh PowerPoint</Application>
  <PresentationFormat>Widescreen</PresentationFormat>
  <Paragraphs>34</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Calibri</vt:lpstr>
      <vt:lpstr>public_sans</vt:lpstr>
      <vt:lpstr>Office Theme</vt:lpstr>
      <vt:lpstr>2024 NOAH Whole Person Care Screening for Health-Related Social Needs (HRSN) Update</vt:lpstr>
      <vt:lpstr>What is Health Related Social Needs (HRSN)?</vt:lpstr>
      <vt:lpstr>Why is this important?</vt:lpstr>
      <vt:lpstr>What % of someone’s health is attributed to HRSN?</vt:lpstr>
      <vt:lpstr>How will we screen for HRSN?</vt:lpstr>
      <vt:lpstr>Who will get screened for HRSN?</vt:lpstr>
      <vt:lpstr>Who do I reach out 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NOAH Whole Person Care Screening for Health-Related Social Needs (HRSN) Update</dc:title>
  <dc:creator>Dora Correal</dc:creator>
  <cp:lastModifiedBy>Maya Wooden</cp:lastModifiedBy>
  <cp:revision>2</cp:revision>
  <dcterms:created xsi:type="dcterms:W3CDTF">2024-10-18T19:36:16Z</dcterms:created>
  <dcterms:modified xsi:type="dcterms:W3CDTF">2024-10-22T18:28:49Z</dcterms:modified>
</cp:coreProperties>
</file>